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89" r:id="rId7"/>
    <p:sldId id="262" r:id="rId8"/>
    <p:sldId id="264" r:id="rId9"/>
    <p:sldId id="276" r:id="rId10"/>
    <p:sldId id="273" r:id="rId11"/>
    <p:sldId id="283" r:id="rId12"/>
    <p:sldId id="290" r:id="rId13"/>
    <p:sldId id="274" r:id="rId14"/>
    <p:sldId id="266" r:id="rId15"/>
    <p:sldId id="271" r:id="rId16"/>
    <p:sldId id="26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D3607-80C4-4EBA-AAC5-9EEB49AF0E8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3EDE87-FC43-4F0C-9C51-E666AB0AC5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02E9-23D7-4D64-994D-FDF8A09221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microsoft.com/office/2007/relationships/hdphoto" Target="../media/hdphoto1.wdp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35012" b="43146"/>
          <a:stretch>
            <a:fillRect/>
          </a:stretch>
        </p:blipFill>
        <p:spPr>
          <a:xfrm>
            <a:off x="0" y="0"/>
            <a:ext cx="5837733" cy="21661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3199" y="5054600"/>
            <a:ext cx="4368801" cy="1803400"/>
          </a:xfrm>
          <a:prstGeom prst="rect">
            <a:avLst/>
          </a:prstGeom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5000625" y="4048356"/>
            <a:ext cx="2190749" cy="48554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zh-CN" altLang="en-US" dirty="0">
              <a:solidFill>
                <a:srgbClr val="3D735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2472862" y="2048669"/>
            <a:ext cx="7246275" cy="1258093"/>
          </a:xfrm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2472862" y="3398838"/>
            <a:ext cx="7246275" cy="636818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3199" y="5054600"/>
            <a:ext cx="4368801" cy="18034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60444" y="2226641"/>
            <a:ext cx="1071110" cy="107111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60445" y="2226641"/>
            <a:ext cx="1071110" cy="107111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CN" sz="4000" dirty="0" smtClean="0">
                <a:solidFill>
                  <a:srgbClr val="70826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4000" dirty="0">
              <a:solidFill>
                <a:srgbClr val="70826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rgbClr val="3D735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72862" y="3358241"/>
            <a:ext cx="7246275" cy="856579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72862" y="4275309"/>
            <a:ext cx="7246275" cy="53402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472862" y="2048669"/>
            <a:ext cx="7246275" cy="2760663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23199" y="5054600"/>
            <a:ext cx="4368801" cy="180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938" y1="46310" x2="41938" y2="46310"/>
                        <a14:foregroundMark x1="26672" y1="41021" x2="26672" y2="41021"/>
                        <a14:foregroundMark x1="31389" y1="39422" x2="31389" y2="39422"/>
                        <a14:backgroundMark x1="70755" y1="56581" x2="70755" y2="56581"/>
                        <a14:backgroundMark x1="68696" y1="52583" x2="65266" y2="51415"/>
                        <a14:backgroundMark x1="49914" y1="48032" x2="49314" y2="47909"/>
                        <a14:backgroundMark x1="49314" y1="54674" x2="48714" y2="54674"/>
                        <a14:backgroundMark x1="47513" y1="54490" x2="50772" y2="56827"/>
                        <a14:backgroundMark x1="67067" y1="62116" x2="67667" y2="61501"/>
                        <a14:backgroundMark x1="68525" y1="56396" x2="68525" y2="55351"/>
                        <a14:backgroundMark x1="70154" y1="50861" x2="70154" y2="50861"/>
                        <a14:backgroundMark x1="71184" y1="50431" x2="71184" y2="50431"/>
                        <a14:backgroundMark x1="38508" y1="41451" x2="38508" y2="41451"/>
                        <a14:backgroundMark x1="44254" y1="36470" x2="44254" y2="36470"/>
                        <a14:backgroundMark x1="42796" y1="43235" x2="42796" y2="43235"/>
                        <a14:backgroundMark x1="67067" y1="42927" x2="67067" y2="42927"/>
                        <a14:backgroundMark x1="58062" y1="45449" x2="57461" y2="45572"/>
                        <a14:backgroundMark x1="59091" y1="52768" x2="59520" y2="53321"/>
                        <a14:backgroundMark x1="59520" y1="54182" x2="59777" y2="55843"/>
                        <a14:backgroundMark x1="59777" y1="59164" x2="59777" y2="59164"/>
                        <a14:backgroundMark x1="78902" y1="35609" x2="78902" y2="35609"/>
                        <a14:backgroundMark x1="26415" y1="39729" x2="26415" y2="39729"/>
                        <a14:backgroundMark x1="25472" y1="42189" x2="25472" y2="42189"/>
                        <a14:backgroundMark x1="25214" y1="41636" x2="25214" y2="41636"/>
                        <a14:backgroundMark x1="46055" y1="56704" x2="46055" y2="56704"/>
                        <a14:backgroundMark x1="56690" y1="49508" x2="56690" y2="49508"/>
                        <a14:backgroundMark x1="56861" y1="49262" x2="60720" y2="48770"/>
                        <a14:backgroundMark x1="66295" y1="47601" x2="66895" y2="47601"/>
                        <a14:backgroundMark x1="71184" y1="46617" x2="76672" y2="45449"/>
                        <a14:backgroundMark x1="81389" y1="43973" x2="81389" y2="43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35012" b="43146"/>
          <a:stretch>
            <a:fillRect/>
          </a:stretch>
        </p:blipFill>
        <p:spPr>
          <a:xfrm>
            <a:off x="-1" y="0"/>
            <a:ext cx="5837731" cy="21661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72862" y="2048669"/>
            <a:ext cx="7246275" cy="2760663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5" Type="http://schemas.openxmlformats.org/officeDocument/2006/relationships/notesSlide" Target="../notesSlides/notesSlide9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62.xml"/><Relationship Id="rId32" Type="http://schemas.openxmlformats.org/officeDocument/2006/relationships/tags" Target="../tags/tag61.xml"/><Relationship Id="rId31" Type="http://schemas.openxmlformats.org/officeDocument/2006/relationships/tags" Target="../tags/tag60.xml"/><Relationship Id="rId30" Type="http://schemas.openxmlformats.org/officeDocument/2006/relationships/tags" Target="../tags/tag59.xml"/><Relationship Id="rId3" Type="http://schemas.openxmlformats.org/officeDocument/2006/relationships/tags" Target="../tags/tag32.xml"/><Relationship Id="rId29" Type="http://schemas.openxmlformats.org/officeDocument/2006/relationships/tags" Target="../tags/tag58.xml"/><Relationship Id="rId28" Type="http://schemas.openxmlformats.org/officeDocument/2006/relationships/tags" Target="../tags/tag57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1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4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5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image" Target="../media/image3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472862" y="2048669"/>
            <a:ext cx="7246275" cy="1258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安卓第三阶段汇报</a:t>
            </a:r>
            <a:endParaRPr lang="zh-CN" altLang="en-US" smtClean="0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459527" y="3398838"/>
            <a:ext cx="7246275" cy="6368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endParaRPr lang="zh-CN" altLang="en-US" dirty="0"/>
          </a:p>
          <a:p>
            <a:r>
              <a:rPr lang="zh-CN" altLang="en-US" dirty="0"/>
              <a:t>组长</a:t>
            </a:r>
            <a:r>
              <a:rPr lang="en-US" altLang="zh-CN" dirty="0"/>
              <a:t>:</a:t>
            </a:r>
            <a:r>
              <a:rPr lang="zh-CN" altLang="en-US" dirty="0"/>
              <a:t>阮嘉俊</a:t>
            </a:r>
            <a:r>
              <a:rPr lang="en-US" altLang="zh-CN" dirty="0"/>
              <a:t>;</a:t>
            </a:r>
            <a:r>
              <a:rPr lang="zh-CN" altLang="en-US" dirty="0"/>
              <a:t>组员</a:t>
            </a:r>
            <a:r>
              <a:rPr lang="en-US" altLang="zh-CN" dirty="0"/>
              <a:t>:</a:t>
            </a:r>
            <a:r>
              <a:rPr lang="zh-CN" altLang="en-US" dirty="0"/>
              <a:t>温醒波</a:t>
            </a:r>
            <a:r>
              <a:rPr lang="en-US" altLang="zh-CN" dirty="0"/>
              <a:t>,</a:t>
            </a:r>
            <a:r>
              <a:rPr lang="zh-CN" altLang="en-US" dirty="0"/>
              <a:t>韦凯佳</a:t>
            </a: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000624" y="4048356"/>
            <a:ext cx="2190749" cy="485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algn="ctr">
              <a:defRPr>
                <a:solidFill>
                  <a:srgbClr val="3D735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mtClean="0">
                <a:latin typeface="+mn-lt"/>
                <a:ea typeface="+mn-ea"/>
              </a:rPr>
              <a:t>第</a:t>
            </a:r>
            <a:r>
              <a:rPr lang="en-US" altLang="zh-CN" smtClean="0">
                <a:latin typeface="+mn-lt"/>
                <a:ea typeface="+mn-ea"/>
              </a:rPr>
              <a:t>14</a:t>
            </a:r>
            <a:r>
              <a:rPr lang="zh-CN" altLang="en-US" smtClean="0">
                <a:latin typeface="+mn-lt"/>
                <a:ea typeface="+mn-ea"/>
              </a:rPr>
              <a:t>组展示</a:t>
            </a:r>
            <a:endParaRPr lang="zh-CN" altLang="en-US" smtClean="0">
              <a:latin typeface="+mn-lt"/>
              <a:ea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3063348" y="709119"/>
            <a:ext cx="6018494" cy="10771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zh-CN" altLang="en-US" sz="3200" dirty="0">
                <a:latin typeface="+mj-lt"/>
                <a:ea typeface="+mj-ea"/>
                <a:cs typeface="+mj-cs"/>
                <a:sym typeface="Arial" panose="020B0604020202020204" pitchFamily="34" charset="0"/>
              </a:rPr>
              <a:t>主要技术</a:t>
            </a:r>
            <a:endParaRPr lang="zh-CN" altLang="en-US" sz="3200" dirty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766051" y="2048470"/>
            <a:ext cx="9999325" cy="3820127"/>
            <a:chOff x="1948070" y="2153480"/>
            <a:chExt cx="8362121" cy="3194652"/>
          </a:xfrm>
        </p:grpSpPr>
        <p:cxnSp>
          <p:nvCxnSpPr>
            <p:cNvPr id="51" name="直接连接符 50"/>
            <p:cNvCxnSpPr/>
            <p:nvPr>
              <p:custDataLst>
                <p:tags r:id="rId3"/>
              </p:custDataLst>
            </p:nvPr>
          </p:nvCxnSpPr>
          <p:spPr>
            <a:xfrm>
              <a:off x="7075500" y="3507029"/>
              <a:ext cx="792000" cy="0"/>
            </a:xfrm>
            <a:prstGeom prst="line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多边形 25"/>
            <p:cNvSpPr/>
            <p:nvPr>
              <p:custDataLst>
                <p:tags r:id="rId4"/>
              </p:custDataLst>
            </p:nvPr>
          </p:nvSpPr>
          <p:spPr>
            <a:xfrm>
              <a:off x="6662057" y="2345886"/>
              <a:ext cx="1190172" cy="217715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7" name="任意多边形 26"/>
            <p:cNvSpPr/>
            <p:nvPr>
              <p:custDataLst>
                <p:tags r:id="rId5"/>
              </p:custDataLst>
            </p:nvPr>
          </p:nvSpPr>
          <p:spPr>
            <a:xfrm flipH="1">
              <a:off x="4331557" y="2345886"/>
              <a:ext cx="1190172" cy="217715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6"/>
              </p:custDataLst>
            </p:nvPr>
          </p:nvSpPr>
          <p:spPr>
            <a:xfrm flipV="1">
              <a:off x="6662057" y="4411209"/>
              <a:ext cx="1190172" cy="217715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9" name="任意多边形 28"/>
            <p:cNvSpPr/>
            <p:nvPr>
              <p:custDataLst>
                <p:tags r:id="rId7"/>
              </p:custDataLst>
            </p:nvPr>
          </p:nvSpPr>
          <p:spPr>
            <a:xfrm flipH="1" flipV="1">
              <a:off x="4331557" y="4411209"/>
              <a:ext cx="1190172" cy="217715"/>
            </a:xfrm>
            <a:custGeom>
              <a:avLst/>
              <a:gdLst>
                <a:gd name="connsiteX0" fmla="*/ 0 w 1190172"/>
                <a:gd name="connsiteY0" fmla="*/ 217715 h 217715"/>
                <a:gd name="connsiteX1" fmla="*/ 159657 w 1190172"/>
                <a:gd name="connsiteY1" fmla="*/ 0 h 217715"/>
                <a:gd name="connsiteX2" fmla="*/ 1190172 w 1190172"/>
                <a:gd name="connsiteY2" fmla="*/ 0 h 21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0172" h="217715">
                  <a:moveTo>
                    <a:pt x="0" y="217715"/>
                  </a:moveTo>
                  <a:lnTo>
                    <a:pt x="159657" y="0"/>
                  </a:lnTo>
                  <a:lnTo>
                    <a:pt x="1190172" y="0"/>
                  </a:lnTo>
                </a:path>
              </a:pathLst>
            </a:cu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55000" lnSpcReduction="20000"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2" name="直接连接符 31"/>
            <p:cNvCxnSpPr/>
            <p:nvPr>
              <p:custDataLst>
                <p:tags r:id="rId8"/>
              </p:custDataLst>
            </p:nvPr>
          </p:nvCxnSpPr>
          <p:spPr>
            <a:xfrm flipH="1">
              <a:off x="4315583" y="3507029"/>
              <a:ext cx="79200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>
              <p:custDataLst>
                <p:tags r:id="rId9"/>
              </p:custDataLst>
            </p:nvPr>
          </p:nvSpPr>
          <p:spPr>
            <a:xfrm rot="16200000">
              <a:off x="4743235" y="3252292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1" name="任意多边形 10"/>
            <p:cNvSpPr/>
            <p:nvPr>
              <p:custDataLst>
                <p:tags r:id="rId10"/>
              </p:custDataLst>
            </p:nvPr>
          </p:nvSpPr>
          <p:spPr>
            <a:xfrm rot="19800000">
              <a:off x="5187735" y="2482396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2" name="任意多边形 11"/>
            <p:cNvSpPr/>
            <p:nvPr>
              <p:custDataLst>
                <p:tags r:id="rId11"/>
              </p:custDataLst>
            </p:nvPr>
          </p:nvSpPr>
          <p:spPr>
            <a:xfrm rot="1800000">
              <a:off x="6076735" y="2482396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 rot="5400000">
              <a:off x="6521235" y="3252293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13"/>
              </p:custDataLst>
            </p:nvPr>
          </p:nvSpPr>
          <p:spPr>
            <a:xfrm rot="9000000">
              <a:off x="6076735" y="4022189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14"/>
              </p:custDataLst>
            </p:nvPr>
          </p:nvSpPr>
          <p:spPr>
            <a:xfrm rot="12600000">
              <a:off x="5187735" y="4022189"/>
              <a:ext cx="933102" cy="478711"/>
            </a:xfrm>
            <a:custGeom>
              <a:avLst/>
              <a:gdLst>
                <a:gd name="connsiteX0" fmla="*/ 449560 w 933102"/>
                <a:gd name="connsiteY0" fmla="*/ 0 h 478711"/>
                <a:gd name="connsiteX1" fmla="*/ 913350 w 933102"/>
                <a:gd name="connsiteY1" fmla="*/ 96592 h 478711"/>
                <a:gd name="connsiteX2" fmla="*/ 933102 w 933102"/>
                <a:gd name="connsiteY2" fmla="*/ 106857 h 478711"/>
                <a:gd name="connsiteX3" fmla="*/ 740422 w 933102"/>
                <a:gd name="connsiteY3" fmla="*/ 478711 h 478711"/>
                <a:gd name="connsiteX4" fmla="*/ 737331 w 933102"/>
                <a:gd name="connsiteY4" fmla="*/ 477033 h 478711"/>
                <a:gd name="connsiteX5" fmla="*/ 449560 w 933102"/>
                <a:gd name="connsiteY5" fmla="*/ 418935 h 478711"/>
                <a:gd name="connsiteX6" fmla="*/ 300564 w 933102"/>
                <a:gd name="connsiteY6" fmla="*/ 433955 h 478711"/>
                <a:gd name="connsiteX7" fmla="*/ 194928 w 933102"/>
                <a:gd name="connsiteY7" fmla="*/ 466746 h 478711"/>
                <a:gd name="connsiteX8" fmla="*/ 0 w 933102"/>
                <a:gd name="connsiteY8" fmla="*/ 90552 h 478711"/>
                <a:gd name="connsiteX9" fmla="*/ 105135 w 933102"/>
                <a:gd name="connsiteY9" fmla="*/ 52072 h 478711"/>
                <a:gd name="connsiteX10" fmla="*/ 449560 w 933102"/>
                <a:gd name="connsiteY10" fmla="*/ 0 h 47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3102" h="478711">
                  <a:moveTo>
                    <a:pt x="449560" y="0"/>
                  </a:moveTo>
                  <a:cubicBezTo>
                    <a:pt x="614477" y="0"/>
                    <a:pt x="771344" y="34467"/>
                    <a:pt x="913350" y="96592"/>
                  </a:cubicBezTo>
                  <a:lnTo>
                    <a:pt x="933102" y="106857"/>
                  </a:lnTo>
                  <a:lnTo>
                    <a:pt x="740422" y="478711"/>
                  </a:lnTo>
                  <a:lnTo>
                    <a:pt x="737331" y="477033"/>
                  </a:lnTo>
                  <a:cubicBezTo>
                    <a:pt x="648882" y="439623"/>
                    <a:pt x="551637" y="418935"/>
                    <a:pt x="449560" y="418935"/>
                  </a:cubicBezTo>
                  <a:cubicBezTo>
                    <a:pt x="398522" y="418935"/>
                    <a:pt x="348691" y="424107"/>
                    <a:pt x="300564" y="433955"/>
                  </a:cubicBezTo>
                  <a:lnTo>
                    <a:pt x="194928" y="466746"/>
                  </a:lnTo>
                  <a:lnTo>
                    <a:pt x="0" y="90552"/>
                  </a:lnTo>
                  <a:lnTo>
                    <a:pt x="105135" y="52072"/>
                  </a:lnTo>
                  <a:cubicBezTo>
                    <a:pt x="213939" y="18231"/>
                    <a:pt x="329621" y="0"/>
                    <a:pt x="449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>
              <p:custDataLst>
                <p:tags r:id="rId15"/>
              </p:custDataLst>
            </p:nvPr>
          </p:nvGrpSpPr>
          <p:grpSpPr>
            <a:xfrm>
              <a:off x="8055427" y="2153480"/>
              <a:ext cx="2254764" cy="903602"/>
              <a:chOff x="6458857" y="2260512"/>
              <a:chExt cx="2254764" cy="903602"/>
            </a:xfrm>
          </p:grpSpPr>
          <p:sp>
            <p:nvSpPr>
              <p:cNvPr id="33" name="文本框 3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登录部分</a:t>
                </a:r>
                <a:endParaRPr lang="zh-CN" altLang="en-US" b="1" dirty="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458857" y="2619601"/>
                <a:ext cx="2254764" cy="544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 lnSpcReduction="100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QQ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登录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api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接口接入，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账号密码管理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6" name="组合 35"/>
            <p:cNvGrpSpPr/>
            <p:nvPr>
              <p:custDataLst>
                <p:tags r:id="rId18"/>
              </p:custDataLst>
            </p:nvPr>
          </p:nvGrpSpPr>
          <p:grpSpPr>
            <a:xfrm>
              <a:off x="8055426" y="3328913"/>
              <a:ext cx="2190899" cy="903602"/>
              <a:chOff x="6458856" y="2260512"/>
              <a:chExt cx="2190899" cy="903602"/>
            </a:xfrm>
          </p:grpSpPr>
          <p:sp>
            <p:nvSpPr>
              <p:cNvPr id="37" name="文本框 36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水果卡片</a:t>
                </a:r>
                <a:endParaRPr lang="zh-CN" altLang="en-US" b="1" dirty="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458856" y="2619601"/>
                <a:ext cx="2190899" cy="544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 fontScale="80000"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拍照或者相册添加图片，添加图片到水果库以及后台训练集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38"/>
            <p:cNvGrpSpPr/>
            <p:nvPr>
              <p:custDataLst>
                <p:tags r:id="rId21"/>
              </p:custDataLst>
            </p:nvPr>
          </p:nvGrpSpPr>
          <p:grpSpPr>
            <a:xfrm>
              <a:off x="8055427" y="4444530"/>
              <a:ext cx="2190898" cy="903602"/>
              <a:chOff x="6458857" y="2260512"/>
              <a:chExt cx="2190898" cy="903602"/>
            </a:xfrm>
          </p:grpSpPr>
          <p:sp>
            <p:nvSpPr>
              <p:cNvPr id="40" name="文本框 39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2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交互界面</a:t>
                </a:r>
                <a:endParaRPr lang="zh-CN" altLang="en-US" b="1" dirty="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6458857" y="2619601"/>
                <a:ext cx="2190898" cy="544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账户信息显示，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  <a:p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分享功能【待完善】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2" name="组合 41"/>
            <p:cNvGrpSpPr/>
            <p:nvPr>
              <p:custDataLst>
                <p:tags r:id="rId24"/>
              </p:custDataLst>
            </p:nvPr>
          </p:nvGrpSpPr>
          <p:grpSpPr>
            <a:xfrm>
              <a:off x="1948070" y="2153480"/>
              <a:ext cx="2193598" cy="903602"/>
              <a:chOff x="6268231" y="2260512"/>
              <a:chExt cx="2193598" cy="903602"/>
            </a:xfrm>
          </p:grpSpPr>
          <p:sp>
            <p:nvSpPr>
              <p:cNvPr id="43" name="文本框 42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UI</a:t>
                </a:r>
                <a:r>
                  <a:rPr lang="zh-CN" altLang="en-US" b="1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设计</a:t>
                </a:r>
                <a:endParaRPr lang="zh-CN" altLang="en-US" b="1" dirty="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6268231" y="2619601"/>
                <a:ext cx="2193598" cy="544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 lnSpcReduction="10000"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卡片布局，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主次配色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组合 44"/>
            <p:cNvGrpSpPr/>
            <p:nvPr>
              <p:custDataLst>
                <p:tags r:id="rId27"/>
              </p:custDataLst>
            </p:nvPr>
          </p:nvGrpSpPr>
          <p:grpSpPr>
            <a:xfrm>
              <a:off x="2040835" y="3328913"/>
              <a:ext cx="2100833" cy="1115695"/>
              <a:chOff x="6360996" y="2260512"/>
              <a:chExt cx="2100833" cy="1115695"/>
            </a:xfrm>
          </p:grpSpPr>
          <p:sp>
            <p:nvSpPr>
              <p:cNvPr id="46" name="文本框 45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水果识别</a:t>
                </a:r>
                <a:endParaRPr lang="zh-CN" altLang="en-US" b="1" dirty="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6360996" y="2619287"/>
                <a:ext cx="2100580" cy="756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 fontScale="90000"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获取图片，截取图片，数字图像处理，后台训练集对比，返回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Json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解析结果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组合 47"/>
            <p:cNvGrpSpPr/>
            <p:nvPr>
              <p:custDataLst>
                <p:tags r:id="rId30"/>
              </p:custDataLst>
            </p:nvPr>
          </p:nvGrpSpPr>
          <p:grpSpPr>
            <a:xfrm>
              <a:off x="1948070" y="4444530"/>
              <a:ext cx="2193598" cy="903602"/>
              <a:chOff x="6268231" y="2260512"/>
              <a:chExt cx="2193598" cy="903602"/>
            </a:xfrm>
          </p:grpSpPr>
          <p:sp>
            <p:nvSpPr>
              <p:cNvPr id="49" name="文本框 48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6458857" y="2260512"/>
                <a:ext cx="2002972" cy="388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  <a:sym typeface="Arial" panose="020B0604020202020204" pitchFamily="34" charset="0"/>
                  </a:rPr>
                  <a:t>水果库</a:t>
                </a:r>
                <a:endParaRPr lang="zh-CN" altLang="en-US" b="1" dirty="0">
                  <a:solidFill>
                    <a:schemeClr val="accent1"/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endParaRPr>
              </a:p>
            </p:txBody>
          </p:sp>
          <p:sp>
            <p:nvSpPr>
              <p:cNvPr id="50" name="文本框 49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6268231" y="2619601"/>
                <a:ext cx="2193598" cy="544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normAutofit lnSpcReduction="20000"/>
              </a:bodyPr>
              <a:lstStyle/>
              <a:p>
                <a:pPr algn="r"/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sym typeface="Arial" panose="020B0604020202020204" pitchFamily="34" charset="0"/>
                  </a:rPr>
                  <a:t>识别结果储存与显示，数据库更新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sym typeface="Arial" panose="020B0604020202020204" pitchFamily="34" charset="0"/>
                </a:endParaRPr>
              </a:p>
            </p:txBody>
          </p:sp>
        </p:grpSp>
      </p:grpSp>
    </p:spTree>
    <p:custDataLst>
      <p:tags r:id="rId3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03.</a:t>
            </a:r>
            <a:r>
              <a:rPr lang="zh-CN" altLang="en-US" smtClean="0"/>
              <a:t>用户体验</a:t>
            </a:r>
            <a:endParaRPr lang="zh-CN" altLang="en-US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53440" y="533400"/>
            <a:ext cx="1107948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用户体验汇总</a:t>
            </a:r>
            <a:r>
              <a:rPr lang="zh-CN" altLang="en-US" sz="3200"/>
              <a:t>： 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体验：内容较为简单，只能</a:t>
            </a:r>
            <a:r>
              <a:rPr lang="zh-CN" altLang="en-US" sz="3200"/>
              <a:t>识别水果。登录成功后，主界面为水果库界面，有水果卡片添加，删除，刷新等功能，界面排版较为简洁美观。识别水果有相册选择和拍照两方式，水果识别成功率很高。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产品优点：界面简洁，颜色搭配美观，识别水果准确率很高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产品缺点：软件功能较为简单，各个板块都是跳转切换，没有动效，切换体验较差。没有删除功能。没有添加相册图片功能。【后期我们加以改进了】</a:t>
            </a:r>
            <a:endParaRPr lang="en-US" altLang="zh-CN" sz="32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04.</a:t>
            </a:r>
            <a:r>
              <a:rPr lang="zh-CN" altLang="en-US"/>
              <a:t>功能展示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4800" smtClean="0"/>
              <a:t>Thank you for watching</a:t>
            </a:r>
            <a:endParaRPr lang="en-US" altLang="zh-CN" sz="4800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407052" y="334871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00/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5040630" y="3584575"/>
            <a:ext cx="4308475" cy="91567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en-US" altLang="zh-CN" sz="3600" dirty="0"/>
              <a:t> OUR APP'S LOGO</a:t>
            </a:r>
            <a:endParaRPr lang="en-US" altLang="zh-CN" sz="3600" dirty="0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500313" y="155066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Oh fruit!</a:t>
            </a:r>
            <a:endParaRPr lang="en-US" altLang="zh-CN"/>
          </a:p>
        </p:txBody>
      </p:sp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2886710"/>
            <a:ext cx="2425700" cy="2311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01.</a:t>
            </a:r>
            <a:r>
              <a:rPr lang="zh-CN" altLang="en-US" smtClean="0"/>
              <a:t>界面展示</a:t>
            </a:r>
            <a:endParaRPr lang="zh-CN" altLang="en-US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>
            <a:off x="2671763" y="80009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启动页</a:t>
            </a:r>
            <a:r>
              <a:rPr lang="en-US" altLang="zh-CN"/>
              <a:t>&amp;</a:t>
            </a:r>
            <a:r>
              <a:rPr lang="zh-CN" altLang="en-US"/>
              <a:t>登录页</a:t>
            </a:r>
            <a:endParaRPr lang="zh-CN" altLang="en-US"/>
          </a:p>
        </p:txBody>
      </p:sp>
      <p:pic>
        <p:nvPicPr>
          <p:cNvPr id="2" name="图片 1" descr="启动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05" y="1765300"/>
            <a:ext cx="2637790" cy="4689475"/>
          </a:xfrm>
          <a:prstGeom prst="rect">
            <a:avLst/>
          </a:prstGeom>
        </p:spPr>
      </p:pic>
      <p:pic>
        <p:nvPicPr>
          <p:cNvPr id="3" name="图片 2" descr="登录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910" y="1751330"/>
            <a:ext cx="2653665" cy="4718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407052" y="334871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2671763" y="76961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oh fruit!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611505"/>
            <a:ext cx="2866390" cy="5466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580" y="573405"/>
            <a:ext cx="3275965" cy="5457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525" y="535940"/>
            <a:ext cx="3253740" cy="57854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3407052" y="334871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5040947" y="3584448"/>
            <a:ext cx="3744000" cy="91543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r>
              <a:rPr lang="zh-CN" altLang="en-US" sz="2400" dirty="0"/>
              <a:t>水果库相关界面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671763" y="76961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oh fruit!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" y="516255"/>
            <a:ext cx="2952115" cy="5428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4590" y="487680"/>
            <a:ext cx="2971165" cy="5457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635" y="487680"/>
            <a:ext cx="3047365" cy="54381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242972" y="2868658"/>
            <a:ext cx="1531941" cy="11511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altLang="zh-TW" sz="6600" dirty="0">
                <a:solidFill>
                  <a:schemeClr val="accent1"/>
                </a:solidFill>
              </a:rPr>
              <a:t>03/</a:t>
            </a:r>
            <a:endParaRPr lang="zh-TW" altLang="en-US" sz="6600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2876867" y="3104388"/>
            <a:ext cx="3744000" cy="915435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>
              <a:defRPr sz="2000"/>
            </a:lvl1pPr>
          </a:lstStyle>
          <a:p>
            <a:pPr algn="ctr"/>
            <a:r>
              <a:rPr lang="zh-CN" altLang="en-US" sz="2400" dirty="0"/>
              <a:t>果蔬识别界面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671763" y="769619"/>
            <a:ext cx="6848475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oh fruit!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230" y="633730"/>
            <a:ext cx="2990215" cy="53168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685" y="690880"/>
            <a:ext cx="3243580" cy="5767070"/>
          </a:xfrm>
          <a:prstGeom prst="rect">
            <a:avLst/>
          </a:prstGeom>
        </p:spPr>
      </p:pic>
      <p:pic>
        <p:nvPicPr>
          <p:cNvPr id="6" name="图片 5" descr="水果识别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20" y="664210"/>
            <a:ext cx="3102610" cy="55156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02.</a:t>
            </a:r>
            <a:r>
              <a:rPr lang="zh-CN" altLang="en-US" smtClean="0"/>
              <a:t>实现技术</a:t>
            </a:r>
            <a:br>
              <a:rPr lang="zh-CN" altLang="en-US" smtClean="0"/>
            </a:br>
            <a:r>
              <a:rPr lang="en-US" altLang="zh-CN" smtClean="0"/>
              <a:t>&amp;</a:t>
            </a:r>
            <a:r>
              <a:rPr lang="zh-CN" altLang="en-US" smtClean="0"/>
              <a:t>分工</a:t>
            </a:r>
            <a:endParaRPr lang="zh-CN" altLang="en-US" smtClean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98120" y="1444625"/>
            <a:ext cx="9906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负责：</a:t>
            </a:r>
            <a:endParaRPr lang="zh-CN" altLang="en-US" sz="2800"/>
          </a:p>
          <a:p>
            <a:r>
              <a:rPr lang="zh-CN" altLang="en-US" sz="2800"/>
              <a:t>组长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嘉俊：</a:t>
            </a:r>
            <a:r>
              <a:rPr lang="en-US" altLang="zh-CN" sz="2800"/>
              <a:t>app</a:t>
            </a:r>
            <a:r>
              <a:rPr lang="zh-CN" altLang="en-US" sz="2800"/>
              <a:t>主要框架，账号密码登录功能</a:t>
            </a:r>
            <a:endParaRPr lang="en-US" altLang="zh-CN" sz="2800"/>
          </a:p>
          <a:p>
            <a:r>
              <a:rPr lang="zh-CN" altLang="en-US" sz="2800"/>
              <a:t>组员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醒波：</a:t>
            </a:r>
            <a:r>
              <a:rPr lang="en-US" altLang="zh-CN" sz="2800"/>
              <a:t>qq</a:t>
            </a:r>
            <a:r>
              <a:rPr lang="zh-CN" altLang="en-US" sz="2800"/>
              <a:t>登录界面以及细节调整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凯佳：水果卡以及相关样本的收集</a:t>
            </a:r>
            <a:endParaRPr lang="zh-CN" altLang="en-US" sz="3200"/>
          </a:p>
          <a:p>
            <a:r>
              <a:rPr lang="zh-CN" altLang="en-US" sz="2800"/>
              <a:t>总体：</a:t>
            </a:r>
            <a:endParaRPr lang="zh-CN" altLang="en-US" sz="2800"/>
          </a:p>
          <a:p>
            <a:r>
              <a:rPr lang="en-US" altLang="zh-CN" sz="2800"/>
              <a:t>	</a:t>
            </a:r>
            <a:r>
              <a:rPr lang="zh-CN" altLang="en-US" sz="2800"/>
              <a:t>三人协同完成水果识别功能，包括样本集采集训练等。</a:t>
            </a:r>
            <a:endParaRPr lang="zh-CN" altLang="en-US" sz="2800"/>
          </a:p>
          <a:p>
            <a:endParaRPr lang="zh-CN" altLang="en-US" sz="28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1616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6"/>
  <p:tag name="KSO_WM_DIAGRAM_GROUP_CODE" val="l1_1"/>
  <p:tag name="KSO_WM_UNIT_ID" val="custom20181616_6*a*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COMBINE_RELATE_SLIDE_ID" val="custom20181351_6"/>
  <p:tag name="KSO_WM_TEMPLATE_CATEGORY" val="custom"/>
  <p:tag name="KSO_WM_TEMPLATE_INDEX" val="20181616"/>
  <p:tag name="KSO_WM_SLIDE_ID" val="custom20181616_6"/>
  <p:tag name="KSO_WM_SLIDE_INDEX" val="6"/>
  <p:tag name="KSO_WM_DIAGRAM_GROUP_CODE" val="l1-1"/>
  <p:tag name="KSO_WM_TEMPLATE_SUBCATEGORY" val="combine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6"/>
  <p:tag name="KSO_WM_UNIT_ID" val="custom20181616_12*a*1"/>
</p:tagLst>
</file>

<file path=ppt/tags/tag13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sectionTitle"/>
  <p:tag name="KSO_WM_BEAUTIFY_FLAG" val="#wm#"/>
  <p:tag name="KSO_WM_COMBINE_RELATE_SLIDE_ID" val="background20180945_6"/>
  <p:tag name="KSO_WM_TEMPLATE_CATEGORY" val="custom"/>
  <p:tag name="KSO_WM_TEMPLATE_INDEX" val="20181616"/>
  <p:tag name="KSO_WM_SLIDE_ID" val="custom20181616_12"/>
  <p:tag name="KSO_WM_SLIDE_INDEX" val="12"/>
  <p:tag name="KSO_WM_TEMPLATE_SUBCATEGORY" val="combine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6"/>
  <p:tag name="KSO_WM_DIAGRAM_GROUP_CODE" val="l1_1"/>
  <p:tag name="KSO_WM_UNIT_ID" val="custom20181616_6*a*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COMBINE_RELATE_SLIDE_ID" val="custom20181351_6"/>
  <p:tag name="KSO_WM_TEMPLATE_CATEGORY" val="custom"/>
  <p:tag name="KSO_WM_TEMPLATE_INDEX" val="20181616"/>
  <p:tag name="KSO_WM_SLIDE_ID" val="custom20181616_6"/>
  <p:tag name="KSO_WM_SLIDE_INDEX" val="6"/>
  <p:tag name="KSO_WM_DIAGRAM_GROUP_CODE" val="l1-1"/>
  <p:tag name="KSO_WM_TEMPLATE_SUBCATEGORY" val="combine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6"/>
  <p:tag name="KSO_WM_DIAGRAM_GROUP_CODE" val="l1-1"/>
  <p:tag name="KSO_WM_UNIT_ID" val="custom20181616_6*l_h_i*1_1_1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6"/>
  <p:tag name="KSO_WM_DIAGRAM_GROUP_CODE" val="l1_1"/>
  <p:tag name="KSO_WM_UNIT_ID" val="custom20181616_6*a*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COMBINE_RELATE_SLIDE_ID" val="custom20181351_6"/>
  <p:tag name="KSO_WM_TEMPLATE_CATEGORY" val="custom"/>
  <p:tag name="KSO_WM_TEMPLATE_INDEX" val="20181616"/>
  <p:tag name="KSO_WM_SLIDE_ID" val="custom20181616_6"/>
  <p:tag name="KSO_WM_SLIDE_INDEX" val="6"/>
  <p:tag name="KSO_WM_DIAGRAM_GROUP_CODE" val="l1-1"/>
  <p:tag name="KSO_WM_TEMPLATE_SUBCATEGORY" val="combine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6"/>
  <p:tag name="KSO_WM_DIAGRAM_GROUP_CODE" val="l1-1"/>
  <p:tag name="KSO_WM_UNIT_ID" val="custom20181616_6*l_h_i*1_1_1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1616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6"/>
  <p:tag name="KSO_WM_DIAGRAM_GROUP_CODE" val="l1-1"/>
  <p:tag name="KSO_WM_UNIT_ID" val="custom20181616_6*l_h_f*1_1_1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6"/>
  <p:tag name="KSO_WM_DIAGRAM_GROUP_CODE" val="l1_1"/>
  <p:tag name="KSO_WM_UNIT_ID" val="custom20181616_6*a*1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COMBINE_RELATE_SLIDE_ID" val="custom20181351_6"/>
  <p:tag name="KSO_WM_TEMPLATE_CATEGORY" val="custom"/>
  <p:tag name="KSO_WM_TEMPLATE_INDEX" val="20181616"/>
  <p:tag name="KSO_WM_SLIDE_ID" val="custom20181616_6"/>
  <p:tag name="KSO_WM_SLIDE_INDEX" val="6"/>
  <p:tag name="KSO_WM_DIAGRAM_GROUP_CODE" val="l1-1"/>
  <p:tag name="KSO_WM_TEMPLATE_SUBCATEGORY" val="combine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6"/>
  <p:tag name="KSO_WM_DIAGRAM_GROUP_CODE" val="l1-1"/>
  <p:tag name="KSO_WM_UNIT_ID" val="custom20181616_6*l_h_i*1_1_1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6"/>
  <p:tag name="KSO_WM_DIAGRAM_GROUP_CODE" val="l1-1"/>
  <p:tag name="KSO_WM_UNIT_ID" val="custom20181616_6*l_h_f*1_1_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ISCONTENTSTITLE" val="1"/>
  <p:tag name="KSO_WM_UNIT_VALUE" val="13"/>
  <p:tag name="KSO_WM_UNIT_HIGHLIGHT" val="0"/>
  <p:tag name="KSO_WM_UNIT_COMPATIBLE" val="0"/>
  <p:tag name="KSO_WM_UNIT_CLEAR" val="0"/>
  <p:tag name="KSO_WM_UNIT_PRESET_TEXT" val="CONTENT"/>
  <p:tag name="KSO_WM_TEMPLATE_CATEGORY" val="custom"/>
  <p:tag name="KSO_WM_TEMPLATE_INDEX" val="20181616"/>
  <p:tag name="KSO_WM_DIAGRAM_GROUP_CODE" val="l1_1"/>
  <p:tag name="KSO_WM_UNIT_ID" val="custom20181616_6*a*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COMBINE_RELATE_SLIDE_ID" val="custom20181351_6"/>
  <p:tag name="KSO_WM_TEMPLATE_CATEGORY" val="custom"/>
  <p:tag name="KSO_WM_TEMPLATE_INDEX" val="20181616"/>
  <p:tag name="KSO_WM_SLIDE_ID" val="custom20181616_6"/>
  <p:tag name="KSO_WM_SLIDE_INDEX" val="6"/>
  <p:tag name="KSO_WM_DIAGRAM_GROUP_CODE" val="l1-1"/>
  <p:tag name="KSO_WM_TEMPLATE_SUBCATEGORY" val="combine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6"/>
  <p:tag name="KSO_WM_UNIT_ID" val="custom20181616_12*a*1"/>
</p:tagLst>
</file>

<file path=ppt/tags/tag28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sectionTitle"/>
  <p:tag name="KSO_WM_BEAUTIFY_FLAG" val="#wm#"/>
  <p:tag name="KSO_WM_COMBINE_RELATE_SLIDE_ID" val="background20180945_6"/>
  <p:tag name="KSO_WM_TEMPLATE_CATEGORY" val="custom"/>
  <p:tag name="KSO_WM_TEMPLATE_INDEX" val="20181616"/>
  <p:tag name="KSO_WM_SLIDE_ID" val="custom20181616_12"/>
  <p:tag name="KSO_WM_SLIDE_INDEX" val="12"/>
  <p:tag name="KSO_WM_TEMPLATE_SUBCATEGORY" val="combine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6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0945_1"/>
  <p:tag name="KSO_WM_TEMPLATE_CATEGORY" val="custom"/>
  <p:tag name="KSO_WM_TEMPLATE_INDEX" val="20181616"/>
  <p:tag name="KSO_WM_TEMPLATE_SUBCATEGORY" val="combine"/>
  <p:tag name="KSO_WM_TEMPLATE_THUMBS_INDEX" val="1、4、5、6、12、13、19、22"/>
</p:tagLst>
</file>

<file path=ppt/tags/tag30.xml><?xml version="1.0" encoding="utf-8"?>
<p:tagLst xmlns:p="http://schemas.openxmlformats.org/presentationml/2006/main">
  <p:tag name="KSO_WM_UNIT_TYPE" val="a"/>
  <p:tag name="KSO_WM_UNIT_INDEX" val="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TAG_VERSION" val="1.0"/>
  <p:tag name="KSO_WM_BEAUTIFY_FLAG" val="#wm#"/>
  <p:tag name="KSO_WM_UNIT_PRESET_TEXT_INDEX" val="3"/>
  <p:tag name="KSO_WM_UNIT_PRESET_TEXT_LEN" val="17"/>
  <p:tag name="KSO_WM_TEMPLATE_CATEGORY" val="custom"/>
  <p:tag name="KSO_WM_TEMPLATE_INDEX" val="20181616"/>
  <p:tag name="KSO_WM_DIAGRAM_GROUP_CODE" val="q1_1"/>
  <p:tag name="KSO_WM_UNIT_ID" val="custom20181616_18*a*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181616"/>
  <p:tag name="KSO_WM_DIAGRAM_GROUP_CODE" val="q1_1"/>
  <p:tag name="KSO_WM_UNIT_ID" val="custom20181616_18*i*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UNIT_TYPE" val="q_i"/>
  <p:tag name="KSO_WM_UNIT_INDEX" val="1_1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1"/>
  <p:tag name="KSO_WM_UNIT_LINE_FORE_SCHEMECOLOR_INDEX" val="6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UNIT_TYPE" val="q_i"/>
  <p:tag name="KSO_WM_UNIT_INDEX" val="1_2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2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UNIT_TYPE" val="q_i"/>
  <p:tag name="KSO_WM_UNIT_INDEX" val="1_3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UNIT_TYPE" val="q_i"/>
  <p:tag name="KSO_WM_UNIT_INDEX" val="1_4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4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UNIT_TYPE" val="q_i"/>
  <p:tag name="KSO_WM_UNIT_INDEX" val="1_5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5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UNIT_TYPE" val="q_i"/>
  <p:tag name="KSO_WM_UNIT_INDEX" val="1_6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6"/>
  <p:tag name="KSO_WM_UNIT_LINE_FORE_SCHEMECOLOR_INDEX" val="5"/>
  <p:tag name="KSO_WM_UNIT_LINE_FILL_TYPE" val="2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UNIT_TYPE" val="q_i"/>
  <p:tag name="KSO_WM_UNIT_INDEX" val="1_7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7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UNIT_TYPE" val="q_i"/>
  <p:tag name="KSO_WM_UNIT_INDEX" val="1_8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8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UNIT_PRESET_TEXT" val="绿色清新总结汇报"/>
  <p:tag name="KSO_WM_TEMPLATE_CATEGORY" val="custom"/>
  <p:tag name="KSO_WM_TEMPLATE_INDEX" val="20181616"/>
  <p:tag name="KSO_WM_UNIT_ID" val="custom20181616_1*a*1"/>
</p:tagLst>
</file>

<file path=ppt/tags/tag40.xml><?xml version="1.0" encoding="utf-8"?>
<p:tagLst xmlns:p="http://schemas.openxmlformats.org/presentationml/2006/main">
  <p:tag name="KSO_WM_TAG_VERSION" val="1.0"/>
  <p:tag name="KSO_WM_UNIT_TYPE" val="q_i"/>
  <p:tag name="KSO_WM_UNIT_INDEX" val="1_9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9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UNIT_TYPE" val="q_i"/>
  <p:tag name="KSO_WM_UNIT_INDEX" val="1_10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1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UNIT_TYPE" val="q_i"/>
  <p:tag name="KSO_WM_UNIT_INDEX" val="1_11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1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TAG_VERSION" val="1.0"/>
  <p:tag name="KSO_WM_UNIT_TYPE" val="q_i"/>
  <p:tag name="KSO_WM_UNIT_INDEX" val="1_12"/>
  <p:tag name="KSO_WM_UNIT_CLEAR" val="1"/>
  <p:tag name="KSO_WM_UNIT_LAYERLEVEL" val="1_1"/>
  <p:tag name="KSO_WM_BEAUTIFY_FLAG" val="#wm#"/>
  <p:tag name="KSO_WM_TEMPLATE_CATEGORY" val="custom"/>
  <p:tag name="KSO_WM_TEMPLATE_INDEX" val="20181616"/>
  <p:tag name="KSO_WM_DIAGRAM_GROUP_CODE" val="q1-1"/>
  <p:tag name="KSO_WM_UNIT_ID" val="custom20181616_18*q_i*1_1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57*i*13"/>
  <p:tag name="KSO_WM_TEMPLATE_CATEGORY" val="diagram"/>
  <p:tag name="KSO_WM_TEMPLATE_INDEX" val="160334"/>
</p:tagLst>
</file>

<file path=ppt/tags/tag45.xml><?xml version="1.0" encoding="utf-8"?>
<p:tagLst xmlns:p="http://schemas.openxmlformats.org/presentationml/2006/main">
  <p:tag name="KSO_WM_UNIT_TYPE" val="q_h_a"/>
  <p:tag name="KSO_WM_UNIT_INDEX" val="1_2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2_1"/>
  <p:tag name="KSO_WM_UNIT_TEXT_FILL_FORE_SCHEMECOLOR_INDEX" val="6"/>
  <p:tag name="KSO_WM_UNIT_TEXT_FILL_TYPE" val="1"/>
  <p:tag name="KSO_WM_UNIT_USESOURCEFORMAT_APPLY" val="1"/>
</p:tagLst>
</file>

<file path=ppt/tags/tag46.xml><?xml version="1.0" encoding="utf-8"?>
<p:tagLst xmlns:p="http://schemas.openxmlformats.org/presentationml/2006/main">
  <p:tag name="KSO_WM_UNIT_TYPE" val="q_h_f"/>
  <p:tag name="KSO_WM_UNIT_INDEX" val="1_2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2_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BEAUTIFY_FLAG" val="#wm#"/>
  <p:tag name="KSO_WM_UNIT_TYPE" val="i"/>
  <p:tag name="KSO_WM_UNIT_ID" val="257*i*18"/>
  <p:tag name="KSO_WM_TEMPLATE_CATEGORY" val="diagram"/>
  <p:tag name="KSO_WM_TEMPLATE_INDEX" val="334"/>
</p:tagLst>
</file>

<file path=ppt/tags/tag48.xml><?xml version="1.0" encoding="utf-8"?>
<p:tagLst xmlns:p="http://schemas.openxmlformats.org/presentationml/2006/main">
  <p:tag name="KSO_WM_UNIT_TYPE" val="q_h_a"/>
  <p:tag name="KSO_WM_UNIT_INDEX" val="1_3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3_1"/>
  <p:tag name="KSO_WM_UNIT_TEXT_FILL_FORE_SCHEMECOLOR_INDEX" val="6"/>
  <p:tag name="KSO_WM_UNIT_TEXT_FILL_TYPE" val="1"/>
  <p:tag name="KSO_WM_UNIT_USESOURCEFORMAT_APPLY" val="1"/>
</p:tagLst>
</file>

<file path=ppt/tags/tag49.xml><?xml version="1.0" encoding="utf-8"?>
<p:tagLst xmlns:p="http://schemas.openxmlformats.org/presentationml/2006/main">
  <p:tag name="KSO_WM_UNIT_TYPE" val="q_h_f"/>
  <p:tag name="KSO_WM_UNIT_INDEX" val="1_3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3_1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b"/>
  <p:tag name="KSO_WM_UNIT_INDEX" val="1"/>
  <p:tag name="KSO_WM_UNIT_LAYERLEVEL" val="1"/>
  <p:tag name="KSO_WM_UNIT_VALUE" val="60"/>
  <p:tag name="KSO_WM_UNIT_ISCONTENTSTITLE" val="0"/>
  <p:tag name="KSO_WM_UNIT_HIGHLIGHT" val="0"/>
  <p:tag name="KSO_WM_UNIT_COMPATIBLE" val="0"/>
  <p:tag name="KSO_WM_UNIT_CLEAR" val="0"/>
  <p:tag name="KSO_WM_UNIT_PRESET_TEXT_INDEX" val="4"/>
  <p:tag name="KSO_WM_UNIT_PRESET_TEXT_LEN" val="57"/>
  <p:tag name="KSO_WM_TEMPLATE_CATEGORY" val="custom"/>
  <p:tag name="KSO_WM_TEMPLATE_INDEX" val="20181616"/>
  <p:tag name="KSO_WM_UNIT_ID" val="custom20181616_1*b*1"/>
</p:tagLst>
</file>

<file path=ppt/tags/tag50.xml><?xml version="1.0" encoding="utf-8"?>
<p:tagLst xmlns:p="http://schemas.openxmlformats.org/presentationml/2006/main">
  <p:tag name="KSO_WM_BEAUTIFY_FLAG" val="#wm#"/>
  <p:tag name="KSO_WM_UNIT_TYPE" val="i"/>
  <p:tag name="KSO_WM_UNIT_ID" val="257*i*23"/>
  <p:tag name="KSO_WM_TEMPLATE_CATEGORY" val="diagram"/>
  <p:tag name="KSO_WM_TEMPLATE_INDEX" val="334"/>
</p:tagLst>
</file>

<file path=ppt/tags/tag51.xml><?xml version="1.0" encoding="utf-8"?>
<p:tagLst xmlns:p="http://schemas.openxmlformats.org/presentationml/2006/main">
  <p:tag name="KSO_WM_UNIT_TYPE" val="q_h_a"/>
  <p:tag name="KSO_WM_UNIT_INDEX" val="1_4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4_1"/>
  <p:tag name="KSO_WM_UNIT_TEXT_FILL_FORE_SCHEMECOLOR_INDEX" val="6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TYPE" val="q_h_f"/>
  <p:tag name="KSO_WM_UNIT_INDEX" val="1_4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4_1"/>
  <p:tag name="KSO_WM_UNIT_TEXT_FILL_FORE_SCHEMECOLOR_INDEX" val="13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BEAUTIFY_FLAG" val="#wm#"/>
  <p:tag name="KSO_WM_UNIT_TYPE" val="i"/>
  <p:tag name="KSO_WM_UNIT_ID" val="257*i*28"/>
  <p:tag name="KSO_WM_TEMPLATE_CATEGORY" val="diagram"/>
  <p:tag name="KSO_WM_TEMPLATE_INDEX" val="334"/>
</p:tagLst>
</file>

<file path=ppt/tags/tag54.xml><?xml version="1.0" encoding="utf-8"?>
<p:tagLst xmlns:p="http://schemas.openxmlformats.org/presentationml/2006/main">
  <p:tag name="KSO_WM_UNIT_TYPE" val="q_h_a"/>
  <p:tag name="KSO_WM_UNIT_INDEX" val="1_1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1_1"/>
  <p:tag name="KSO_WM_UNIT_TEXT_FILL_FORE_SCHEMECOLOR_INDEX" val="5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TYPE" val="q_h_f"/>
  <p:tag name="KSO_WM_UNIT_INDEX" val="1_1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1_1"/>
  <p:tag name="KSO_WM_UNIT_TEXT_FILL_FORE_SCHEMECOLOR_INDEX" val="13"/>
  <p:tag name="KSO_WM_UNIT_TEXT_FILL_TYPE" val="1"/>
  <p:tag name="KSO_WM_UNIT_USESOURCEFORMAT_APPLY" val="1"/>
</p:tagLst>
</file>

<file path=ppt/tags/tag56.xml><?xml version="1.0" encoding="utf-8"?>
<p:tagLst xmlns:p="http://schemas.openxmlformats.org/presentationml/2006/main">
  <p:tag name="KSO_WM_BEAUTIFY_FLAG" val="#wm#"/>
  <p:tag name="KSO_WM_UNIT_TYPE" val="i"/>
  <p:tag name="KSO_WM_UNIT_ID" val="257*i*33"/>
  <p:tag name="KSO_WM_TEMPLATE_CATEGORY" val="diagram"/>
  <p:tag name="KSO_WM_TEMPLATE_INDEX" val="334"/>
</p:tagLst>
</file>

<file path=ppt/tags/tag57.xml><?xml version="1.0" encoding="utf-8"?>
<p:tagLst xmlns:p="http://schemas.openxmlformats.org/presentationml/2006/main">
  <p:tag name="KSO_WM_UNIT_TYPE" val="q_h_a"/>
  <p:tag name="KSO_WM_UNIT_INDEX" val="1_6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6_1"/>
  <p:tag name="KSO_WM_UNIT_TEXT_FILL_FORE_SCHEMECOLOR_INDEX" val="5"/>
  <p:tag name="KSO_WM_UNIT_TEXT_FILL_TYPE" val="1"/>
  <p:tag name="KSO_WM_UNIT_USESOURCEFORMAT_APPLY" val="1"/>
</p:tagLst>
</file>

<file path=ppt/tags/tag58.xml><?xml version="1.0" encoding="utf-8"?>
<p:tagLst xmlns:p="http://schemas.openxmlformats.org/presentationml/2006/main">
  <p:tag name="KSO_WM_UNIT_TYPE" val="q_h_f"/>
  <p:tag name="KSO_WM_UNIT_INDEX" val="1_6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6_1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BEAUTIFY_FLAG" val="#wm#"/>
  <p:tag name="KSO_WM_UNIT_TYPE" val="i"/>
  <p:tag name="KSO_WM_UNIT_ID" val="257*i*38"/>
  <p:tag name="KSO_WM_TEMPLATE_CATEGORY" val="diagram"/>
  <p:tag name="KSO_WM_TEMPLATE_INDEX" val="334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8"/>
  <p:tag name="KSO_WM_UNIT_HIGHLIGHT" val="0"/>
  <p:tag name="KSO_WM_UNIT_COMPATIBLE" val="0"/>
  <p:tag name="KSO_WM_UNIT_CLEAR" val="0"/>
  <p:tag name="KSO_WM_UNIT_PRESET_TEXT" val="汇报人：稻壳儿"/>
  <p:tag name="KSO_WM_TEMPLATE_CATEGORY" val="custom"/>
  <p:tag name="KSO_WM_TEMPLATE_INDEX" val="20181616"/>
  <p:tag name="KSO_WM_UNIT_ID" val="custom20181616_1*f*1"/>
</p:tagLst>
</file>

<file path=ppt/tags/tag60.xml><?xml version="1.0" encoding="utf-8"?>
<p:tagLst xmlns:p="http://schemas.openxmlformats.org/presentationml/2006/main">
  <p:tag name="KSO_WM_UNIT_TYPE" val="q_h_a"/>
  <p:tag name="KSO_WM_UNIT_INDEX" val="1_5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TEMPLATE_CATEGORY" val="custom"/>
  <p:tag name="KSO_WM_TEMPLATE_INDEX" val="20181616"/>
  <p:tag name="KSO_WM_DIAGRAM_GROUP_CODE" val="q1-1"/>
  <p:tag name="KSO_WM_UNIT_ID" val="custom20181616_18*q_h_a*1_5_1"/>
  <p:tag name="KSO_WM_UNIT_TEXT_FILL_FORE_SCHEMECOLOR_INDEX" val="5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TYPE" val="q_h_f"/>
  <p:tag name="KSO_WM_UNIT_INDEX" val="1_5_1"/>
  <p:tag name="KSO_WM_UNIT_CLEAR" val="1"/>
  <p:tag name="KSO_WM_UNIT_LAYERLEVEL" val="1_1_1"/>
  <p:tag name="KSO_WM_UNIT_VALUE" val="16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TAG_VERSION" val="1.0"/>
  <p:tag name="KSO_WM_TEMPLATE_CATEGORY" val="custom"/>
  <p:tag name="KSO_WM_TEMPLATE_INDEX" val="20181616"/>
  <p:tag name="KSO_WM_DIAGRAM_GROUP_CODE" val="q1-1"/>
  <p:tag name="KSO_WM_UNIT_ID" val="custom20181616_18*q_h_f*1_5_1"/>
  <p:tag name="KSO_WM_UNIT_TEXT_FILL_FORE_SCHEMECOLOR_INDEX" val="13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SLIDE_ITEM_CNT" val="6"/>
  <p:tag name="KSO_WM_SLIDE_LAYOUT" val="a_q"/>
  <p:tag name="KSO_WM_SLIDE_LAYOUT_CNT" val="1_1"/>
  <p:tag name="KSO_WM_SLIDE_TYPE" val="text"/>
  <p:tag name="KSO_WM_BEAUTIFY_FLAG" val="#wm#"/>
  <p:tag name="KSO_WM_SLIDE_POSITION" val="151*212"/>
  <p:tag name="KSO_WM_SLIDE_SIZE" val="659*251"/>
  <p:tag name="KSO_WM_TAG_VERSION" val="1.0"/>
  <p:tag name="KSO_WM_COMBINE_RELATE_SLIDE_ID" val="diagram160334_6"/>
  <p:tag name="KSO_WM_TEMPLATE_CATEGORY" val="custom"/>
  <p:tag name="KSO_WM_TEMPLATE_INDEX" val="20181616"/>
  <p:tag name="KSO_WM_SLIDE_ID" val="custom20181616_18"/>
  <p:tag name="KSO_WM_SLIDE_INDEX" val="18"/>
  <p:tag name="KSO_WM_DIAGRAM_GROUP_CODE" val="q1-1"/>
  <p:tag name="KSO_WM_TEMPLATE_SUBCATEGORY" val="combine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CLEAR" val="0"/>
  <p:tag name="KSO_WM_UNIT_PRESET_TEXT" val="SECTION TITLE"/>
  <p:tag name="KSO_WM_TEMPLATE_CATEGORY" val="custom"/>
  <p:tag name="KSO_WM_TEMPLATE_INDEX" val="20181616"/>
  <p:tag name="KSO_WM_UNIT_ID" val="custom20181616_12*a*1"/>
</p:tagLst>
</file>

<file path=ppt/tags/tag64.xml><?xml version="1.0" encoding="utf-8"?>
<p:tagLst xmlns:p="http://schemas.openxmlformats.org/presentationml/2006/main">
  <p:tag name="KSO_WM_TAG_VERSION" val="1.0"/>
  <p:tag name="KSO_WM_SLIDE_ITEM_CNT" val="2"/>
  <p:tag name="KSO_WM_SLIDE_LAYOUT" val="a_b"/>
  <p:tag name="KSO_WM_SLIDE_LAYOUT_CNT" val="1_1"/>
  <p:tag name="KSO_WM_SLIDE_TYPE" val="sectionTitle"/>
  <p:tag name="KSO_WM_BEAUTIFY_FLAG" val="#wm#"/>
  <p:tag name="KSO_WM_COMBINE_RELATE_SLIDE_ID" val="background20180945_6"/>
  <p:tag name="KSO_WM_TEMPLATE_CATEGORY" val="custom"/>
  <p:tag name="KSO_WM_TEMPLATE_INDEX" val="20181616"/>
  <p:tag name="KSO_WM_SLIDE_ID" val="custom20181616_12"/>
  <p:tag name="KSO_WM_SLIDE_INDEX" val="12"/>
  <p:tag name="KSO_WM_TEMPLATE_SUBCATEGORY" val="combine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1616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48"/>
  <p:tag name="KSO_WM_UNIT_ISCONTENTSTITLE" val="0"/>
  <p:tag name="KSO_WM_UNIT_HIGHLIGHT" val="0"/>
  <p:tag name="KSO_WM_UNIT_COMPATIBLE" val="0"/>
  <p:tag name="KSO_WM_UNIT_CLEAR" val="0"/>
  <p:tag name="KSO_WM_UNIT_PRESET_TEXT" val="Thank you for watching"/>
  <p:tag name="KSO_WM_TEMPLATE_CATEGORY" val="custom"/>
  <p:tag name="KSO_WM_TEMPLATE_INDEX" val="20181616"/>
  <p:tag name="KSO_WM_UNIT_ID" val="custom20181616_22*a*1"/>
</p:tagLst>
</file>

<file path=ppt/tags/tag68.xml><?xml version="1.0" encoding="utf-8"?>
<p:tagLst xmlns:p="http://schemas.openxmlformats.org/presentationml/2006/main">
  <p:tag name="KSO_WM_TAG_VERSION" val="1.0"/>
  <p:tag name="KSO_WM_SLIDE_ITEM_CNT" val="1"/>
  <p:tag name="KSO_WM_SLIDE_LAYOUT" val="a"/>
  <p:tag name="KSO_WM_SLIDE_LAYOUT_CNT" val="1"/>
  <p:tag name="KSO_WM_SLIDE_TYPE" val="endPage"/>
  <p:tag name="KSO_WM_BEAUTIFY_FLAG" val="#wm#"/>
  <p:tag name="KSO_WM_COMBINE_RELATE_SLIDE_ID" val="background20180945_10"/>
  <p:tag name="KSO_WM_TEMPLATE_CATEGORY" val="custom"/>
  <p:tag name="KSO_WM_TEMPLATE_INDEX" val="20181616"/>
  <p:tag name="KSO_WM_SLIDE_ID" val="custom20181616_22"/>
  <p:tag name="KSO_WM_SLIDE_INDEX" val="22"/>
  <p:tag name="KSO_WM_TEMPLATE_SUBCATEGORY" val="combine"/>
</p:tagLst>
</file>

<file path=ppt/tags/tag7.xml><?xml version="1.0" encoding="utf-8"?>
<p:tagLst xmlns:p="http://schemas.openxmlformats.org/presentationml/2006/main">
  <p:tag name="KSO_WM_TAG_VERSION" val="1.0"/>
  <p:tag name="KSO_WM_SLIDE_ITEM_CNT" val="3"/>
  <p:tag name="KSO_WM_SLIDE_LAYOUT" val="a_b_f"/>
  <p:tag name="KSO_WM_SLIDE_LAYOUT_CNT" val="1_1_1"/>
  <p:tag name="KSO_WM_SLIDE_TYPE" val="title"/>
  <p:tag name="KSO_WM_BEAUTIFY_FLAG" val="#wm#"/>
  <p:tag name="KSO_WM_COMBINE_RELATE_SLIDE_ID" val="background20180945_1"/>
  <p:tag name="KSO_WM_TEMPLATE_CATEGORY" val="custom"/>
  <p:tag name="KSO_WM_TEMPLATE_INDEX" val="20181616"/>
  <p:tag name="KSO_WM_SLIDE_ID" val="custom20181616_1"/>
  <p:tag name="KSO_WM_SLIDE_INDEX" val="1"/>
  <p:tag name="KSO_WM_TEMPLATE_SUBCATEGORY" val="combine"/>
  <p:tag name="KSO_WM_TEMPLATE_THUMBS_INDEX" val="1、4、5、6、12、13、19、2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1616"/>
  <p:tag name="KSO_WM_DIAGRAM_GROUP_CODE" val="l1-1"/>
  <p:tag name="KSO_WM_UNIT_ID" val="custom20181616_6*l_h_i*1_1_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22"/>
  <p:tag name="KSO_WM_UNIT_HIGHLIGHT" val="0"/>
  <p:tag name="KSO_WM_UNIT_COMPATIBLE" val="0"/>
  <p:tag name="KSO_WM_UNIT_CLEAR" val="0"/>
  <p:tag name="KSO_WM_UNIT_PRESET_TEXT_INDEX" val="3"/>
  <p:tag name="KSO_WM_UNIT_PRESET_TEXT_LEN" val="17"/>
  <p:tag name="KSO_WM_TEMPLATE_CATEGORY" val="custom"/>
  <p:tag name="KSO_WM_TEMPLATE_INDEX" val="20181616"/>
  <p:tag name="KSO_WM_DIAGRAM_GROUP_CODE" val="l1-1"/>
  <p:tag name="KSO_WM_UNIT_ID" val="custom20181616_6*l_h_f*1_1_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3D7351"/>
      </a:lt1>
      <a:dk2>
        <a:srgbClr val="44546A"/>
      </a:dk2>
      <a:lt2>
        <a:srgbClr val="FFFAEA"/>
      </a:lt2>
      <a:accent1>
        <a:srgbClr val="3D735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3D7351"/>
    </a:lt1>
    <a:dk2>
      <a:srgbClr val="44546A"/>
    </a:dk2>
    <a:lt2>
      <a:srgbClr val="FFFAEA"/>
    </a:lt2>
    <a:accent1>
      <a:srgbClr val="3D7351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3D7351"/>
    </a:lt1>
    <a:dk2>
      <a:srgbClr val="44546A"/>
    </a:dk2>
    <a:lt2>
      <a:srgbClr val="FFFAEA"/>
    </a:lt2>
    <a:accent1>
      <a:srgbClr val="3D7351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3D7351"/>
    </a:lt1>
    <a:dk2>
      <a:srgbClr val="44546A"/>
    </a:dk2>
    <a:lt2>
      <a:srgbClr val="FFFAEA"/>
    </a:lt2>
    <a:accent1>
      <a:srgbClr val="3D7351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3D7351"/>
    </a:lt1>
    <a:dk2>
      <a:srgbClr val="44546A"/>
    </a:dk2>
    <a:lt2>
      <a:srgbClr val="FFFAEA"/>
    </a:lt2>
    <a:accent1>
      <a:srgbClr val="3D7351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3D7351"/>
    </a:lt1>
    <a:dk2>
      <a:srgbClr val="44546A"/>
    </a:dk2>
    <a:lt2>
      <a:srgbClr val="FFFAEA"/>
    </a:lt2>
    <a:accent1>
      <a:srgbClr val="3D7351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WPS 演示</Application>
  <PresentationFormat>宽屏</PresentationFormat>
  <Paragraphs>83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黑体</vt:lpstr>
      <vt:lpstr>华文细黑</vt:lpstr>
      <vt:lpstr>微软雅黑</vt:lpstr>
      <vt:lpstr>Arial Unicode MS</vt:lpstr>
      <vt:lpstr>Calibri</vt:lpstr>
      <vt:lpstr>1_Office 主题</vt:lpstr>
      <vt:lpstr>PowerPoint 演示文稿</vt:lpstr>
      <vt:lpstr>PowerPoint 演示文稿</vt:lpstr>
      <vt:lpstr>01.界面展示</vt:lpstr>
      <vt:lpstr>PowerPoint 演示文稿</vt:lpstr>
      <vt:lpstr>PowerPoint 演示文稿</vt:lpstr>
      <vt:lpstr>PowerPoint 演示文稿</vt:lpstr>
      <vt:lpstr>PowerPoint 演示文稿</vt:lpstr>
      <vt:lpstr>02.实现技术 &amp;分工</vt:lpstr>
      <vt:lpstr>PowerPoint 演示文稿</vt:lpstr>
      <vt:lpstr>PowerPoint 演示文稿</vt:lpstr>
      <vt:lpstr>03.用户体验</vt:lpstr>
      <vt:lpstr>PowerPoint 演示文稿</vt:lpstr>
      <vt:lpstr>04.功能展示</vt:lpstr>
      <vt:lpstr>Thank you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IV</cp:lastModifiedBy>
  <cp:revision>11</cp:revision>
  <dcterms:created xsi:type="dcterms:W3CDTF">2015-05-05T08:02:00Z</dcterms:created>
  <dcterms:modified xsi:type="dcterms:W3CDTF">2018-01-05T07:42:33Z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